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2"/>
  </p:notesMasterIdLst>
  <p:handoutMasterIdLst>
    <p:handoutMasterId r:id="rId13"/>
  </p:handoutMasterIdLst>
  <p:sldIdLst>
    <p:sldId id="1365" r:id="rId3"/>
    <p:sldId id="267" r:id="rId4"/>
    <p:sldId id="268" r:id="rId5"/>
    <p:sldId id="269" r:id="rId6"/>
    <p:sldId id="270" r:id="rId7"/>
    <p:sldId id="276" r:id="rId8"/>
    <p:sldId id="271" r:id="rId9"/>
    <p:sldId id="1381" r:id="rId10"/>
    <p:sldId id="273"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AF3034-679F-4E50-BD1B-53CD8D9B8115}"/>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(73)</a:t>
            </a:r>
          </a:p>
        </p:txBody>
      </p:sp>
      <p:sp>
        <p:nvSpPr>
          <p:cNvPr id="3" name="Date Placeholder 2">
            <a:extLst>
              <a:ext uri="{FF2B5EF4-FFF2-40B4-BE49-F238E27FC236}">
                <a16:creationId xmlns:a16="http://schemas.microsoft.com/office/drawing/2014/main" id="{2F8EBDDE-FEE1-4047-95CF-68615CAE272C}"/>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8/1/2021 am class</a:t>
            </a:r>
          </a:p>
        </p:txBody>
      </p:sp>
      <p:sp>
        <p:nvSpPr>
          <p:cNvPr id="4" name="Footer Placeholder 3">
            <a:extLst>
              <a:ext uri="{FF2B5EF4-FFF2-40B4-BE49-F238E27FC236}">
                <a16:creationId xmlns:a16="http://schemas.microsoft.com/office/drawing/2014/main" id="{B22F32AB-1ED5-48F2-AF0B-B73E7CC95B68}"/>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925B4DBE-E46D-46BC-9E8E-6EAACBC9DE68}"/>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3E20B579-A27B-44F2-865B-1D399FE251C3}"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432446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r>
              <a:rPr lang="en-US"/>
              <a:t>Class – The Book Of Revelation (73)</a:t>
            </a:r>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r>
              <a:rPr lang="en-US"/>
              <a:t>8/1/2021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80C90F52-F314-400E-A71C-E2E6F93994B5}" type="slidenum">
              <a:rPr lang="en-US" smtClean="0"/>
              <a:t>‹#›</a:t>
            </a:fld>
            <a:endParaRPr lang="en-US"/>
          </a:p>
        </p:txBody>
      </p:sp>
    </p:spTree>
    <p:extLst>
      <p:ext uri="{BB962C8B-B14F-4D97-AF65-F5344CB8AC3E}">
        <p14:creationId xmlns:p14="http://schemas.microsoft.com/office/powerpoint/2010/main" val="234029836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231EBD1-38EE-4BF5-831C-9348BE1EAA71}" type="slidenum">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id="{A82E46D7-E7A6-4F71-9767-00D5056F227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7/25/2021 am</a:t>
            </a:r>
          </a:p>
        </p:txBody>
      </p:sp>
      <p:sp>
        <p:nvSpPr>
          <p:cNvPr id="6" name="Footer Placeholder 5">
            <a:extLst>
              <a:ext uri="{FF2B5EF4-FFF2-40B4-BE49-F238E27FC236}">
                <a16:creationId xmlns:a16="http://schemas.microsoft.com/office/drawing/2014/main" id="{82274A1B-B069-4BD3-97CA-F39C0A088851}"/>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Micky Galloway</a:t>
            </a:r>
          </a:p>
        </p:txBody>
      </p:sp>
      <p:sp>
        <p:nvSpPr>
          <p:cNvPr id="7" name="Header Placeholder 6">
            <a:extLst>
              <a:ext uri="{FF2B5EF4-FFF2-40B4-BE49-F238E27FC236}">
                <a16:creationId xmlns:a16="http://schemas.microsoft.com/office/drawing/2014/main" id="{B4F8AD60-57AF-43B7-B4CF-6E347479B2B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Class – The Book Of Revelation (72)</a:t>
            </a:r>
          </a:p>
        </p:txBody>
      </p:sp>
    </p:spTree>
    <p:extLst>
      <p:ext uri="{BB962C8B-B14F-4D97-AF65-F5344CB8AC3E}">
        <p14:creationId xmlns:p14="http://schemas.microsoft.com/office/powerpoint/2010/main" val="2020125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231EBD1-38EE-4BF5-831C-9348BE1EAA71}" type="slidenum">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id="{CBFABFE2-C827-46C6-AFAF-747D8368C31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7/25/2021 am</a:t>
            </a:r>
          </a:p>
        </p:txBody>
      </p:sp>
      <p:sp>
        <p:nvSpPr>
          <p:cNvPr id="6" name="Footer Placeholder 5">
            <a:extLst>
              <a:ext uri="{FF2B5EF4-FFF2-40B4-BE49-F238E27FC236}">
                <a16:creationId xmlns:a16="http://schemas.microsoft.com/office/drawing/2014/main" id="{72011AE9-8948-4C46-89CA-89438AE8513F}"/>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Micky Galloway</a:t>
            </a:r>
          </a:p>
        </p:txBody>
      </p:sp>
      <p:sp>
        <p:nvSpPr>
          <p:cNvPr id="7" name="Header Placeholder 6">
            <a:extLst>
              <a:ext uri="{FF2B5EF4-FFF2-40B4-BE49-F238E27FC236}">
                <a16:creationId xmlns:a16="http://schemas.microsoft.com/office/drawing/2014/main" id="{C86E21A6-044A-4FD0-962E-9F37754AB811}"/>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Class – The Book Of Revelation (72)</a:t>
            </a:r>
          </a:p>
        </p:txBody>
      </p:sp>
    </p:spTree>
    <p:extLst>
      <p:ext uri="{BB962C8B-B14F-4D97-AF65-F5344CB8AC3E}">
        <p14:creationId xmlns:p14="http://schemas.microsoft.com/office/powerpoint/2010/main" val="2020125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231EBD1-38EE-4BF5-831C-9348BE1EAA71}" type="slidenum">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id="{0007B788-44AE-46FD-A6CB-F678C3A6976C}"/>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7/25/2021 am</a:t>
            </a:r>
          </a:p>
        </p:txBody>
      </p:sp>
      <p:sp>
        <p:nvSpPr>
          <p:cNvPr id="6" name="Footer Placeholder 5">
            <a:extLst>
              <a:ext uri="{FF2B5EF4-FFF2-40B4-BE49-F238E27FC236}">
                <a16:creationId xmlns:a16="http://schemas.microsoft.com/office/drawing/2014/main" id="{17010EB4-00D0-47D9-80CF-5BD30D5E273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Micky Galloway</a:t>
            </a:r>
          </a:p>
        </p:txBody>
      </p:sp>
      <p:sp>
        <p:nvSpPr>
          <p:cNvPr id="7" name="Header Placeholder 6">
            <a:extLst>
              <a:ext uri="{FF2B5EF4-FFF2-40B4-BE49-F238E27FC236}">
                <a16:creationId xmlns:a16="http://schemas.microsoft.com/office/drawing/2014/main" id="{C2971B1A-AD04-417F-AA20-F3CA9C770A4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Class – The Book Of Revelation (72)</a:t>
            </a:r>
          </a:p>
        </p:txBody>
      </p:sp>
    </p:spTree>
    <p:extLst>
      <p:ext uri="{BB962C8B-B14F-4D97-AF65-F5344CB8AC3E}">
        <p14:creationId xmlns:p14="http://schemas.microsoft.com/office/powerpoint/2010/main" val="2020125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231EBD1-38EE-4BF5-831C-9348BE1EAA71}" type="slidenum">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5</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id="{6419A53B-3225-4130-8105-D3A95AAB7784}"/>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7/25/2021 am</a:t>
            </a:r>
          </a:p>
        </p:txBody>
      </p:sp>
      <p:sp>
        <p:nvSpPr>
          <p:cNvPr id="6" name="Footer Placeholder 5">
            <a:extLst>
              <a:ext uri="{FF2B5EF4-FFF2-40B4-BE49-F238E27FC236}">
                <a16:creationId xmlns:a16="http://schemas.microsoft.com/office/drawing/2014/main" id="{3B0FCBE3-0EDA-4F20-8C43-5247C2BE9071}"/>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Micky Galloway</a:t>
            </a:r>
          </a:p>
        </p:txBody>
      </p:sp>
      <p:sp>
        <p:nvSpPr>
          <p:cNvPr id="7" name="Header Placeholder 6">
            <a:extLst>
              <a:ext uri="{FF2B5EF4-FFF2-40B4-BE49-F238E27FC236}">
                <a16:creationId xmlns:a16="http://schemas.microsoft.com/office/drawing/2014/main" id="{AD1B82A9-0F73-48DF-82AD-7694786537EB}"/>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Class – The Book Of Revelation (72)</a:t>
            </a:r>
          </a:p>
        </p:txBody>
      </p:sp>
    </p:spTree>
    <p:extLst>
      <p:ext uri="{BB962C8B-B14F-4D97-AF65-F5344CB8AC3E}">
        <p14:creationId xmlns:p14="http://schemas.microsoft.com/office/powerpoint/2010/main" val="2020125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231EBD1-38EE-4BF5-831C-9348BE1EAA71}" type="slidenum">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6</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id="{CBE70A08-AFAE-4DE9-805A-F673E3E741A6}"/>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7/25/2021 am</a:t>
            </a:r>
          </a:p>
        </p:txBody>
      </p:sp>
      <p:sp>
        <p:nvSpPr>
          <p:cNvPr id="6" name="Footer Placeholder 5">
            <a:extLst>
              <a:ext uri="{FF2B5EF4-FFF2-40B4-BE49-F238E27FC236}">
                <a16:creationId xmlns:a16="http://schemas.microsoft.com/office/drawing/2014/main" id="{F485FE03-3139-4257-9B80-FFE6F781E4F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Micky Galloway</a:t>
            </a:r>
          </a:p>
        </p:txBody>
      </p:sp>
      <p:sp>
        <p:nvSpPr>
          <p:cNvPr id="7" name="Header Placeholder 6">
            <a:extLst>
              <a:ext uri="{FF2B5EF4-FFF2-40B4-BE49-F238E27FC236}">
                <a16:creationId xmlns:a16="http://schemas.microsoft.com/office/drawing/2014/main" id="{315A6993-3C0E-43CE-A36F-698E121EF7D3}"/>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t>Class – The Book Of Revelation (72)</a:t>
            </a:r>
          </a:p>
        </p:txBody>
      </p:sp>
    </p:spTree>
    <p:extLst>
      <p:ext uri="{BB962C8B-B14F-4D97-AF65-F5344CB8AC3E}">
        <p14:creationId xmlns:p14="http://schemas.microsoft.com/office/powerpoint/2010/main" val="2020125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F03CB51-C742-4746-9601-4ACC283A86A8}" type="datetimeFigureOut">
              <a:rPr lang="en-US" smtClean="0"/>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215715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03CB51-C742-4746-9601-4ACC283A86A8}" type="datetimeFigureOut">
              <a:rPr lang="en-US" smtClean="0"/>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226305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03CB51-C742-4746-9601-4ACC283A86A8}" type="datetimeFigureOut">
              <a:rPr lang="en-US" smtClean="0"/>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3420101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9501727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6693663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6248650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2051836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0146127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6177863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2340612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4436315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03CB51-C742-4746-9601-4ACC283A86A8}" type="datetimeFigureOut">
              <a:rPr lang="en-US" smtClean="0"/>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38937402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2954468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9139286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4305366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0235762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950035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7820203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817927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7989528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4283262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03CB51-C742-4746-9601-4ACC283A86A8}" type="datetimeFigureOut">
              <a:rPr lang="en-US" smtClean="0"/>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93471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F03CB51-C742-4746-9601-4ACC283A86A8}" type="datetimeFigureOut">
              <a:rPr lang="en-US" smtClean="0"/>
              <a:t>8/6/2021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2843875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03CB51-C742-4746-9601-4ACC283A86A8}" type="datetimeFigureOut">
              <a:rPr lang="en-US" smtClean="0"/>
              <a:t>8/6/2021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2852363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03CB51-C742-4746-9601-4ACC283A86A8}" type="datetimeFigureOut">
              <a:rPr lang="en-US" smtClean="0"/>
              <a:t>8/6/2021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1446657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3CB51-C742-4746-9601-4ACC283A86A8}" type="datetimeFigureOut">
              <a:rPr lang="en-US" smtClean="0"/>
              <a:t>8/6/2021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2591917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03CB51-C742-4746-9601-4ACC283A86A8}" type="datetimeFigureOut">
              <a:rPr lang="en-US" smtClean="0"/>
              <a:t>8/6/2021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1919125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03CB51-C742-4746-9601-4ACC283A86A8}" type="datetimeFigureOut">
              <a:rPr lang="en-US" smtClean="0"/>
              <a:t>8/6/2021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9F26EC-8CB9-461B-B8F1-E49920E9B016}" type="slidenum">
              <a:rPr lang="en-US" smtClean="0"/>
              <a:t>‹#›</a:t>
            </a:fld>
            <a:endParaRPr lang="en-US"/>
          </a:p>
        </p:txBody>
      </p:sp>
    </p:spTree>
    <p:extLst>
      <p:ext uri="{BB962C8B-B14F-4D97-AF65-F5344CB8AC3E}">
        <p14:creationId xmlns:p14="http://schemas.microsoft.com/office/powerpoint/2010/main" val="122061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3CB51-C742-4746-9601-4ACC283A86A8}" type="datetimeFigureOut">
              <a:rPr lang="en-US" smtClean="0"/>
              <a:t>8/6/2021</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F26EC-8CB9-461B-B8F1-E49920E9B016}" type="slidenum">
              <a:rPr lang="en-US" smtClean="0"/>
              <a:t>‹#›</a:t>
            </a:fld>
            <a:endParaRPr lang="en-US"/>
          </a:p>
        </p:txBody>
      </p:sp>
    </p:spTree>
    <p:extLst>
      <p:ext uri="{BB962C8B-B14F-4D97-AF65-F5344CB8AC3E}">
        <p14:creationId xmlns:p14="http://schemas.microsoft.com/office/powerpoint/2010/main" val="9285520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47820954"/>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August 1,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19:6</a:t>
            </a:r>
          </a:p>
        </p:txBody>
      </p:sp>
      <p:pic>
        <p:nvPicPr>
          <p:cNvPr id="4" name="Content Placeholder 3"/>
          <p:cNvPicPr>
            <a:picLocks noGrp="1" noChangeAspect="1" noChangeArrowheads="1"/>
          </p:cNvPicPr>
          <p:nvPr>
            <p:ph idx="1"/>
          </p:nvPr>
        </p:nvPicPr>
        <p:blipFill>
          <a:blip r:embed="rId3"/>
          <a:srcRect/>
          <a:stretch>
            <a:fillRect/>
          </a:stretch>
        </p:blipFill>
        <p:spPr bwMode="auto">
          <a:xfrm>
            <a:off x="1371600" y="1600202"/>
            <a:ext cx="6629400" cy="4525963"/>
          </a:xfrm>
          <a:prstGeom prst="rect">
            <a:avLst/>
          </a:prstGeom>
          <a:noFill/>
          <a:ln w="9525">
            <a:noFill/>
            <a:miter lim="800000"/>
            <a:headEnd/>
            <a:tailEnd/>
          </a:ln>
        </p:spPr>
      </p:pic>
      <p:sp>
        <p:nvSpPr>
          <p:cNvPr id="5" name="TextBox 4"/>
          <p:cNvSpPr txBox="1"/>
          <p:nvPr/>
        </p:nvSpPr>
        <p:spPr>
          <a:xfrm>
            <a:off x="2217479" y="1839014"/>
            <a:ext cx="4876800" cy="31700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And I heard as it were the voice of a great multitude, and as the voice of many waters, and as the voice of mighty thunders, saying,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Hallelujah: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for the Lord our God, the Almighty reigneth</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7" name="Speech Bubble: Rectangle with Corners Rounded 6">
            <a:extLst>
              <a:ext uri="{FF2B5EF4-FFF2-40B4-BE49-F238E27FC236}">
                <a16:creationId xmlns:a16="http://schemas.microsoft.com/office/drawing/2014/main" id="{3C85B635-7F3F-4BE3-894A-CB5ADDCBDC63}"/>
              </a:ext>
            </a:extLst>
          </p:cNvPr>
          <p:cNvSpPr/>
          <p:nvPr/>
        </p:nvSpPr>
        <p:spPr>
          <a:xfrm>
            <a:off x="334720" y="5009113"/>
            <a:ext cx="1799253" cy="1328023"/>
          </a:xfrm>
          <a:prstGeom prst="wedgeRoundRectCallout">
            <a:avLst>
              <a:gd name="adj1" fmla="val 173851"/>
              <a:gd name="adj2" fmla="val -60131"/>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The word means “the all-ruling” (Strong’s)</a:t>
            </a:r>
          </a:p>
        </p:txBody>
      </p:sp>
      <p:sp>
        <p:nvSpPr>
          <p:cNvPr id="6" name="Rectangle 5">
            <a:extLst>
              <a:ext uri="{FF2B5EF4-FFF2-40B4-BE49-F238E27FC236}">
                <a16:creationId xmlns:a16="http://schemas.microsoft.com/office/drawing/2014/main" id="{8E538985-7D29-4672-BF53-76B9B2B15BF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231320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19:7</a:t>
            </a:r>
          </a:p>
        </p:txBody>
      </p:sp>
      <p:pic>
        <p:nvPicPr>
          <p:cNvPr id="4" name="Content Placeholder 3"/>
          <p:cNvPicPr>
            <a:picLocks noGrp="1" noChangeAspect="1" noChangeArrowheads="1"/>
          </p:cNvPicPr>
          <p:nvPr>
            <p:ph idx="1"/>
          </p:nvPr>
        </p:nvPicPr>
        <p:blipFill>
          <a:blip r:embed="rId3"/>
          <a:srcRect/>
          <a:stretch>
            <a:fillRect/>
          </a:stretch>
        </p:blipFill>
        <p:spPr bwMode="auto">
          <a:xfrm>
            <a:off x="1371600" y="1600202"/>
            <a:ext cx="6629400" cy="4525963"/>
          </a:xfrm>
          <a:prstGeom prst="rect">
            <a:avLst/>
          </a:prstGeom>
          <a:noFill/>
          <a:ln w="9525">
            <a:noFill/>
            <a:miter lim="800000"/>
            <a:headEnd/>
            <a:tailEnd/>
          </a:ln>
        </p:spPr>
      </p:pic>
      <p:sp>
        <p:nvSpPr>
          <p:cNvPr id="5" name="TextBox 4"/>
          <p:cNvSpPr txBox="1"/>
          <p:nvPr/>
        </p:nvSpPr>
        <p:spPr>
          <a:xfrm>
            <a:off x="2074792" y="1924360"/>
            <a:ext cx="5126394"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Let us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rejoice</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be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exceeding glad</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let us give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glory unto him</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for the marriage of the Lamb is come, and his wife hath made herself ready</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D17E9F5D-AA25-41D7-B795-57D0A191041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141669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19:8</a:t>
            </a:r>
          </a:p>
        </p:txBody>
      </p:sp>
      <p:pic>
        <p:nvPicPr>
          <p:cNvPr id="4" name="Content Placeholder 3"/>
          <p:cNvPicPr>
            <a:picLocks noGrp="1" noChangeAspect="1" noChangeArrowheads="1"/>
          </p:cNvPicPr>
          <p:nvPr>
            <p:ph idx="1"/>
          </p:nvPr>
        </p:nvPicPr>
        <p:blipFill>
          <a:blip r:embed="rId3"/>
          <a:srcRect/>
          <a:stretch>
            <a:fillRect/>
          </a:stretch>
        </p:blipFill>
        <p:spPr bwMode="auto">
          <a:xfrm>
            <a:off x="1371600" y="1600202"/>
            <a:ext cx="6629400" cy="4525963"/>
          </a:xfrm>
          <a:prstGeom prst="rect">
            <a:avLst/>
          </a:prstGeom>
          <a:noFill/>
          <a:ln w="9525">
            <a:noFill/>
            <a:miter lim="800000"/>
            <a:headEnd/>
            <a:tailEnd/>
          </a:ln>
        </p:spPr>
      </p:pic>
      <p:sp>
        <p:nvSpPr>
          <p:cNvPr id="5" name="TextBox 4"/>
          <p:cNvSpPr txBox="1"/>
          <p:nvPr/>
        </p:nvSpPr>
        <p:spPr>
          <a:xfrm>
            <a:off x="2210192" y="1877225"/>
            <a:ext cx="4876800"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it was given unto her that she should array herself in fine linen, bright (and) pure: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for the fine linen is the righteous acts of the saints</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53931A9C-1DAC-4D7D-81D0-BEB61E9DC9E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283462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19:9</a:t>
            </a:r>
          </a:p>
        </p:txBody>
      </p:sp>
      <p:pic>
        <p:nvPicPr>
          <p:cNvPr id="4" name="Content Placeholder 3"/>
          <p:cNvPicPr>
            <a:picLocks noGrp="1" noChangeAspect="1" noChangeArrowheads="1"/>
          </p:cNvPicPr>
          <p:nvPr>
            <p:ph idx="1"/>
          </p:nvPr>
        </p:nvPicPr>
        <p:blipFill>
          <a:blip r:embed="rId3"/>
          <a:srcRect/>
          <a:stretch>
            <a:fillRect/>
          </a:stretch>
        </p:blipFill>
        <p:spPr bwMode="auto">
          <a:xfrm>
            <a:off x="1371600" y="1600200"/>
            <a:ext cx="6629400" cy="5029200"/>
          </a:xfrm>
          <a:prstGeom prst="rect">
            <a:avLst/>
          </a:prstGeom>
          <a:noFill/>
          <a:ln w="9525">
            <a:noFill/>
            <a:miter lim="800000"/>
            <a:headEnd/>
            <a:tailEnd/>
          </a:ln>
        </p:spPr>
      </p:pic>
      <p:sp>
        <p:nvSpPr>
          <p:cNvPr id="5" name="TextBox 4"/>
          <p:cNvSpPr txBox="1"/>
          <p:nvPr/>
        </p:nvSpPr>
        <p:spPr>
          <a:xfrm>
            <a:off x="1991215" y="2144823"/>
            <a:ext cx="5295900"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he saith unto me, Write, Blessed are they that are bidden to the marriage supper of the Lamb. And he saith unto me,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These are true words of God</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EF182312-3812-42BA-9FCA-9CA119C204D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2540687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19:10</a:t>
            </a:r>
          </a:p>
        </p:txBody>
      </p:sp>
      <p:pic>
        <p:nvPicPr>
          <p:cNvPr id="4" name="Content Placeholder 3"/>
          <p:cNvPicPr>
            <a:picLocks noGrp="1" noChangeAspect="1" noChangeArrowheads="1"/>
          </p:cNvPicPr>
          <p:nvPr>
            <p:ph idx="1"/>
          </p:nvPr>
        </p:nvPicPr>
        <p:blipFill>
          <a:blip r:embed="rId3"/>
          <a:srcRect/>
          <a:stretch>
            <a:fillRect/>
          </a:stretch>
        </p:blipFill>
        <p:spPr bwMode="auto">
          <a:xfrm>
            <a:off x="1066800" y="1600200"/>
            <a:ext cx="7162800" cy="5029200"/>
          </a:xfrm>
          <a:prstGeom prst="rect">
            <a:avLst/>
          </a:prstGeom>
          <a:noFill/>
          <a:ln w="9525">
            <a:noFill/>
            <a:miter lim="800000"/>
            <a:headEnd/>
            <a:tailEnd/>
          </a:ln>
        </p:spPr>
      </p:pic>
      <p:sp>
        <p:nvSpPr>
          <p:cNvPr id="5" name="TextBox 4"/>
          <p:cNvSpPr txBox="1"/>
          <p:nvPr/>
        </p:nvSpPr>
        <p:spPr>
          <a:xfrm>
            <a:off x="1847654" y="1828795"/>
            <a:ext cx="54864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And I fell down before his feet to worship him. And he saith unto me,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See thou do it not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I am a fellow-servant with thee and with thy brethren that hold the testimony of Jesus: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worship God</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for the testimony of Jesus is the spirit of prophecy</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F1F36A45-830B-4C12-9AA5-2E97C163DE2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2397436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3393"/>
            <a:ext cx="8229600" cy="769441"/>
          </a:xfrm>
          <a:solidFill>
            <a:schemeClr val="bg1"/>
          </a:solidFill>
          <a:ln>
            <a:noFill/>
          </a:ln>
        </p:spPr>
        <p:txBody>
          <a:bodyPr>
            <a:spAutoFit/>
          </a:bodyPr>
          <a:lstStyle/>
          <a:p>
            <a:r>
              <a:rPr lang="en-US" b="1" cap="small" dirty="0">
                <a:latin typeface="Elephant" pitchFamily="18" charset="0"/>
              </a:rPr>
              <a:t>Fourth Hallelujah</a:t>
            </a:r>
          </a:p>
        </p:txBody>
      </p:sp>
      <p:sp>
        <p:nvSpPr>
          <p:cNvPr id="3" name="Content Placeholder 2"/>
          <p:cNvSpPr>
            <a:spLocks noGrp="1"/>
          </p:cNvSpPr>
          <p:nvPr>
            <p:ph idx="1"/>
          </p:nvPr>
        </p:nvSpPr>
        <p:spPr>
          <a:xfrm>
            <a:off x="103695" y="1600203"/>
            <a:ext cx="8946037" cy="5016758"/>
          </a:xfrm>
          <a:solidFill>
            <a:schemeClr val="bg1"/>
          </a:solidFill>
          <a:ln>
            <a:noFill/>
          </a:ln>
        </p:spPr>
        <p:txBody>
          <a:bodyPr wrap="square">
            <a:spAutoFit/>
          </a:bodyPr>
          <a:lstStyle/>
          <a:p>
            <a:pPr>
              <a:spcBef>
                <a:spcPts val="0"/>
              </a:spcBef>
            </a:pPr>
            <a:r>
              <a:rPr lang="en-US" b="1" dirty="0">
                <a:latin typeface="Book Antiqua" panose="02040602050305030304" pitchFamily="18" charset="0"/>
              </a:rPr>
              <a:t>Fourth</a:t>
            </a:r>
            <a:r>
              <a:rPr lang="en-US" dirty="0">
                <a:latin typeface="Book Antiqua" pitchFamily="18" charset="0"/>
              </a:rPr>
              <a:t> Hallelujah</a:t>
            </a:r>
          </a:p>
          <a:p>
            <a:pPr>
              <a:spcBef>
                <a:spcPts val="0"/>
              </a:spcBef>
            </a:pPr>
            <a:r>
              <a:rPr lang="en-US" b="1" dirty="0">
                <a:latin typeface="Book Antiqua" panose="02040602050305030304" pitchFamily="18" charset="0"/>
              </a:rPr>
              <a:t>Thunderous</a:t>
            </a:r>
            <a:r>
              <a:rPr lang="en-US" dirty="0">
                <a:latin typeface="Book Antiqua" pitchFamily="18" charset="0"/>
              </a:rPr>
              <a:t> response</a:t>
            </a:r>
          </a:p>
          <a:p>
            <a:pPr>
              <a:spcBef>
                <a:spcPts val="0"/>
              </a:spcBef>
            </a:pPr>
            <a:r>
              <a:rPr lang="en-US" dirty="0">
                <a:latin typeface="Book Antiqua" pitchFamily="18" charset="0"/>
              </a:rPr>
              <a:t>Powerful, </a:t>
            </a:r>
            <a:r>
              <a:rPr lang="en-US" b="1" dirty="0">
                <a:latin typeface="Book Antiqua" panose="02040602050305030304" pitchFamily="18" charset="0"/>
              </a:rPr>
              <a:t>attention-getting voice</a:t>
            </a:r>
          </a:p>
          <a:p>
            <a:pPr>
              <a:spcBef>
                <a:spcPts val="0"/>
              </a:spcBef>
            </a:pPr>
            <a:r>
              <a:rPr lang="en-US" i="1" dirty="0">
                <a:latin typeface="Book Antiqua" panose="02040602050305030304" pitchFamily="18" charset="0"/>
              </a:rPr>
              <a:t>Voice of large crowd, roar of a great waterfall, and rolling of heavy thunder</a:t>
            </a:r>
          </a:p>
          <a:p>
            <a:pPr>
              <a:spcBef>
                <a:spcPts val="0"/>
              </a:spcBef>
            </a:pPr>
            <a:r>
              <a:rPr lang="en-US" dirty="0">
                <a:latin typeface="Book Antiqua" pitchFamily="18" charset="0"/>
              </a:rPr>
              <a:t>Sounds the praise of the </a:t>
            </a:r>
            <a:r>
              <a:rPr lang="en-US" b="1" dirty="0">
                <a:latin typeface="Book Antiqua" panose="02040602050305030304" pitchFamily="18" charset="0"/>
              </a:rPr>
              <a:t>sovereign Lord</a:t>
            </a:r>
          </a:p>
          <a:p>
            <a:pPr>
              <a:spcBef>
                <a:spcPts val="0"/>
              </a:spcBef>
            </a:pPr>
            <a:r>
              <a:rPr lang="en-US" b="1" dirty="0">
                <a:latin typeface="Book Antiqua" panose="02040602050305030304" pitchFamily="18" charset="0"/>
              </a:rPr>
              <a:t>Reigns</a:t>
            </a:r>
            <a:r>
              <a:rPr lang="en-US" dirty="0">
                <a:latin typeface="Book Antiqua" pitchFamily="18" charset="0"/>
              </a:rPr>
              <a:t> – defeated the harlot – assurance of victory!</a:t>
            </a:r>
          </a:p>
          <a:p>
            <a:pPr>
              <a:spcBef>
                <a:spcPts val="0"/>
              </a:spcBef>
            </a:pPr>
            <a:r>
              <a:rPr lang="en-US" dirty="0">
                <a:latin typeface="Book Antiqua" pitchFamily="18" charset="0"/>
              </a:rPr>
              <a:t>His omnipotence demonstrated that His </a:t>
            </a:r>
            <a:r>
              <a:rPr lang="en-US" b="1" dirty="0">
                <a:latin typeface="Book Antiqua" panose="02040602050305030304" pitchFamily="18" charset="0"/>
              </a:rPr>
              <a:t>kingdom stands </a:t>
            </a:r>
            <a:r>
              <a:rPr lang="en-US" dirty="0">
                <a:latin typeface="Book Antiqua" pitchFamily="18" charset="0"/>
              </a:rPr>
              <a:t>and men’s fall! – </a:t>
            </a:r>
            <a:r>
              <a:rPr lang="en-US" b="1" dirty="0">
                <a:latin typeface="Book Antiqua" panose="02040602050305030304" pitchFamily="18" charset="0"/>
              </a:rPr>
              <a:t>11:15</a:t>
            </a:r>
          </a:p>
        </p:txBody>
      </p:sp>
      <p:sp>
        <p:nvSpPr>
          <p:cNvPr id="4" name="Rectangle 3">
            <a:extLst>
              <a:ext uri="{FF2B5EF4-FFF2-40B4-BE49-F238E27FC236}">
                <a16:creationId xmlns:a16="http://schemas.microsoft.com/office/drawing/2014/main" id="{03F0A249-8E9C-4BE9-9139-24ADC650064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178680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p:cTn id="2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2249"/>
            <a:ext cx="8229600" cy="769441"/>
          </a:xfrm>
          <a:solidFill>
            <a:schemeClr val="bg1"/>
          </a:solidFill>
          <a:ln>
            <a:noFill/>
          </a:ln>
        </p:spPr>
        <p:txBody>
          <a:bodyPr>
            <a:spAutoFit/>
          </a:bodyPr>
          <a:lstStyle/>
          <a:p>
            <a:r>
              <a:rPr lang="en-US" b="1" cap="small" dirty="0">
                <a:latin typeface="Elephant" pitchFamily="18" charset="0"/>
              </a:rPr>
              <a:t>Marriage of the Lamb</a:t>
            </a:r>
          </a:p>
        </p:txBody>
      </p:sp>
      <p:sp>
        <p:nvSpPr>
          <p:cNvPr id="3" name="Content Placeholder 2"/>
          <p:cNvSpPr>
            <a:spLocks noGrp="1"/>
          </p:cNvSpPr>
          <p:nvPr>
            <p:ph idx="1"/>
          </p:nvPr>
        </p:nvSpPr>
        <p:spPr>
          <a:xfrm>
            <a:off x="113121" y="1760455"/>
            <a:ext cx="8898903" cy="4493538"/>
          </a:xfrm>
          <a:solidFill>
            <a:schemeClr val="bg1"/>
          </a:solidFill>
          <a:ln>
            <a:noFill/>
          </a:ln>
        </p:spPr>
        <p:txBody>
          <a:bodyPr wrap="square">
            <a:spAutoFit/>
          </a:bodyPr>
          <a:lstStyle/>
          <a:p>
            <a:pPr>
              <a:spcBef>
                <a:spcPts val="0"/>
              </a:spcBef>
            </a:pPr>
            <a:r>
              <a:rPr lang="en-US" sz="2600" dirty="0">
                <a:latin typeface="Book Antiqua" pitchFamily="18" charset="0"/>
              </a:rPr>
              <a:t>The Lord’s people (Isaiah 50:1; 54:5; 57:3ff; Ezekiel 16:1ff; Hosea 9:1) and the church of Jesus Christ (Romans 7:4;) are often portrayed in scriptures as the Lord’s wife.</a:t>
            </a:r>
          </a:p>
          <a:p>
            <a:pPr>
              <a:spcBef>
                <a:spcPts val="0"/>
              </a:spcBef>
            </a:pPr>
            <a:r>
              <a:rPr lang="en-US" sz="2600" dirty="0">
                <a:latin typeface="Book Antiqua" pitchFamily="18" charset="0"/>
              </a:rPr>
              <a:t>Here however, the climatic scene of the whole Apocalypse is now at hand – </a:t>
            </a:r>
            <a:r>
              <a:rPr lang="en-US" sz="2600" b="1" dirty="0">
                <a:latin typeface="Book Antiqua" panose="02040602050305030304" pitchFamily="18" charset="0"/>
              </a:rPr>
              <a:t>Lamb and the bride</a:t>
            </a:r>
            <a:r>
              <a:rPr lang="en-US" sz="2600" dirty="0">
                <a:latin typeface="Book Antiqua" pitchFamily="18" charset="0"/>
              </a:rPr>
              <a:t>!</a:t>
            </a:r>
          </a:p>
          <a:p>
            <a:pPr>
              <a:spcBef>
                <a:spcPts val="0"/>
              </a:spcBef>
            </a:pPr>
            <a:r>
              <a:rPr lang="en-US" sz="2600" b="1" dirty="0">
                <a:latin typeface="Book Antiqua" pitchFamily="18" charset="0"/>
              </a:rPr>
              <a:t>Wedding feast </a:t>
            </a:r>
            <a:r>
              <a:rPr lang="en-US" sz="2600" dirty="0">
                <a:latin typeface="Book Antiqua" pitchFamily="18" charset="0"/>
              </a:rPr>
              <a:t>… cf. 2 Corinthians 11:2; Ephesians 5:22ff</a:t>
            </a:r>
          </a:p>
          <a:p>
            <a:pPr>
              <a:spcBef>
                <a:spcPts val="0"/>
              </a:spcBef>
            </a:pPr>
            <a:r>
              <a:rPr lang="en-US" sz="2600" dirty="0">
                <a:latin typeface="Book Antiqua" pitchFamily="18" charset="0"/>
              </a:rPr>
              <a:t>“</a:t>
            </a:r>
            <a:r>
              <a:rPr lang="en-US" sz="2600" b="1" dirty="0">
                <a:latin typeface="Book Antiqua" panose="02040602050305030304" pitchFamily="18" charset="0"/>
              </a:rPr>
              <a:t>Wife made herself ready</a:t>
            </a:r>
            <a:r>
              <a:rPr lang="en-US" sz="2600" dirty="0">
                <a:latin typeface="Book Antiqua" panose="02040602050305030304" pitchFamily="18" charset="0"/>
              </a:rPr>
              <a:t>”</a:t>
            </a:r>
          </a:p>
          <a:p>
            <a:pPr>
              <a:spcBef>
                <a:spcPts val="0"/>
              </a:spcBef>
            </a:pPr>
            <a:r>
              <a:rPr lang="en-US" sz="2600" dirty="0">
                <a:latin typeface="Book Antiqua" panose="02040602050305030304" pitchFamily="18" charset="0"/>
              </a:rPr>
              <a:t>“</a:t>
            </a:r>
            <a:r>
              <a:rPr lang="en-US" sz="2600" b="1" dirty="0">
                <a:latin typeface="Book Antiqua" panose="02040602050305030304" pitchFamily="18" charset="0"/>
              </a:rPr>
              <a:t>She would be clothed in fine linen</a:t>
            </a:r>
            <a:r>
              <a:rPr lang="en-US" sz="2600" dirty="0">
                <a:latin typeface="Book Antiqua" panose="02040602050305030304" pitchFamily="18" charset="0"/>
              </a:rPr>
              <a:t>”</a:t>
            </a:r>
          </a:p>
          <a:p>
            <a:pPr>
              <a:spcBef>
                <a:spcPts val="0"/>
              </a:spcBef>
            </a:pPr>
            <a:r>
              <a:rPr lang="en-US" sz="2600" dirty="0">
                <a:latin typeface="Book Antiqua" panose="02040602050305030304" pitchFamily="18" charset="0"/>
              </a:rPr>
              <a:t>“</a:t>
            </a:r>
            <a:r>
              <a:rPr lang="en-US" sz="2600" b="1" dirty="0">
                <a:latin typeface="Book Antiqua" panose="02040602050305030304" pitchFamily="18" charset="0"/>
              </a:rPr>
              <a:t>Clean and bright</a:t>
            </a:r>
            <a:r>
              <a:rPr lang="en-US" sz="2600" dirty="0">
                <a:latin typeface="Book Antiqua" pitchFamily="18" charset="0"/>
              </a:rPr>
              <a:t>”</a:t>
            </a:r>
          </a:p>
          <a:p>
            <a:pPr>
              <a:spcBef>
                <a:spcPts val="0"/>
              </a:spcBef>
            </a:pPr>
            <a:r>
              <a:rPr lang="en-US" sz="2600" dirty="0">
                <a:latin typeface="Book Antiqua" pitchFamily="18" charset="0"/>
              </a:rPr>
              <a:t>How? Her </a:t>
            </a:r>
            <a:r>
              <a:rPr lang="en-US" sz="2600" b="1" dirty="0">
                <a:latin typeface="Book Antiqua" panose="02040602050305030304" pitchFamily="18" charset="0"/>
              </a:rPr>
              <a:t>faithfulness</a:t>
            </a:r>
            <a:r>
              <a:rPr lang="en-US" sz="2600" dirty="0">
                <a:latin typeface="Book Antiqua" pitchFamily="18" charset="0"/>
              </a:rPr>
              <a:t> to the Lamb and the “</a:t>
            </a:r>
            <a:r>
              <a:rPr lang="en-US" sz="2600" b="1" dirty="0">
                <a:latin typeface="Book Antiqua" panose="02040602050305030304" pitchFamily="18" charset="0"/>
              </a:rPr>
              <a:t>righteous acts of the saints</a:t>
            </a:r>
            <a:r>
              <a:rPr lang="en-US" sz="2600" dirty="0">
                <a:latin typeface="Book Antiqua" pitchFamily="18" charset="0"/>
              </a:rPr>
              <a:t>.”</a:t>
            </a:r>
          </a:p>
        </p:txBody>
      </p:sp>
      <p:sp>
        <p:nvSpPr>
          <p:cNvPr id="4" name="Rectangle 3">
            <a:extLst>
              <a:ext uri="{FF2B5EF4-FFF2-40B4-BE49-F238E27FC236}">
                <a16:creationId xmlns:a16="http://schemas.microsoft.com/office/drawing/2014/main" id="{C552FD91-78EE-4DC0-878C-6D1F95A6669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142099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a:noFill/>
          </a:ln>
        </p:spPr>
        <p:txBody>
          <a:bodyPr>
            <a:spAutoFit/>
          </a:bodyPr>
          <a:lstStyle/>
          <a:p>
            <a:r>
              <a:rPr lang="en-US" b="1" cap="small" dirty="0">
                <a:latin typeface="Elephant" pitchFamily="18" charset="0"/>
              </a:rPr>
              <a:t>Jewish Wedding …</a:t>
            </a:r>
          </a:p>
        </p:txBody>
      </p:sp>
      <p:sp>
        <p:nvSpPr>
          <p:cNvPr id="3" name="Content Placeholder 2"/>
          <p:cNvSpPr>
            <a:spLocks noGrp="1"/>
          </p:cNvSpPr>
          <p:nvPr>
            <p:ph idx="1"/>
          </p:nvPr>
        </p:nvSpPr>
        <p:spPr>
          <a:xfrm>
            <a:off x="94269" y="1317392"/>
            <a:ext cx="8983056" cy="5509200"/>
          </a:xfrm>
          <a:solidFill>
            <a:schemeClr val="bg1"/>
          </a:solidFill>
          <a:ln>
            <a:noFill/>
          </a:ln>
        </p:spPr>
        <p:txBody>
          <a:bodyPr wrap="square">
            <a:spAutoFit/>
          </a:bodyPr>
          <a:lstStyle/>
          <a:p>
            <a:pPr marL="0" indent="0">
              <a:spcBef>
                <a:spcPts val="0"/>
              </a:spcBef>
              <a:buNone/>
            </a:pPr>
            <a:r>
              <a:rPr lang="en-US" sz="2000" dirty="0">
                <a:latin typeface="Book Antiqua" panose="02040602050305030304" pitchFamily="18" charset="0"/>
              </a:rPr>
              <a:t>Consisted of </a:t>
            </a:r>
            <a:r>
              <a:rPr lang="en-US" sz="2000" b="1" dirty="0">
                <a:latin typeface="Book Antiqua" panose="02040602050305030304" pitchFamily="18" charset="0"/>
              </a:rPr>
              <a:t>three parts</a:t>
            </a:r>
            <a:r>
              <a:rPr lang="en-US" sz="2000" dirty="0">
                <a:latin typeface="Book Antiqua" pitchFamily="18" charset="0"/>
              </a:rPr>
              <a:t>:</a:t>
            </a:r>
          </a:p>
          <a:p>
            <a:pPr>
              <a:spcBef>
                <a:spcPts val="0"/>
              </a:spcBef>
            </a:pPr>
            <a:r>
              <a:rPr lang="en-US" sz="2400" b="1" dirty="0">
                <a:latin typeface="Book Antiqua" panose="02040602050305030304" pitchFamily="18" charset="0"/>
              </a:rPr>
              <a:t>Betrothal</a:t>
            </a:r>
            <a:r>
              <a:rPr lang="en-US" sz="2400" dirty="0">
                <a:latin typeface="Book Antiqua" pitchFamily="18" charset="0"/>
              </a:rPr>
              <a:t> – the time that the husband paid the dowry (Christ did for His bride too – </a:t>
            </a:r>
            <a:r>
              <a:rPr lang="en-US" sz="2400" b="1" dirty="0">
                <a:latin typeface="Book Antiqua" panose="02040602050305030304" pitchFamily="18" charset="0"/>
              </a:rPr>
              <a:t>Acts 20:28; 2 Corinthians 11:2</a:t>
            </a:r>
            <a:r>
              <a:rPr lang="en-US" sz="2400" dirty="0">
                <a:latin typeface="Book Antiqua" pitchFamily="18" charset="0"/>
              </a:rPr>
              <a:t>)</a:t>
            </a:r>
          </a:p>
          <a:p>
            <a:pPr lvl="1">
              <a:spcBef>
                <a:spcPts val="0"/>
              </a:spcBef>
            </a:pPr>
            <a:r>
              <a:rPr lang="en-US" sz="2000" dirty="0">
                <a:latin typeface="Book Antiqua" pitchFamily="18" charset="0"/>
              </a:rPr>
              <a:t>One who was espoused (betrothed) was considered to be the bride of the groom even before the marriage supper (Deuteronomy 22:23-24)</a:t>
            </a:r>
          </a:p>
          <a:p>
            <a:pPr lvl="1">
              <a:spcBef>
                <a:spcPts val="0"/>
              </a:spcBef>
            </a:pPr>
            <a:r>
              <a:rPr lang="en-US" sz="2000" dirty="0">
                <a:latin typeface="Book Antiqua" pitchFamily="18" charset="0"/>
              </a:rPr>
              <a:t>“Among the Jews, the betrothal was so far regarded as binding that if marriage should not take place owing to the absconding of the bridegroom or the breach of contract on his part, the young woman could not be married to another man until she was liberated by a due process and a paper of divorce” (ISBE III: 1997).</a:t>
            </a:r>
          </a:p>
          <a:p>
            <a:pPr>
              <a:spcBef>
                <a:spcPts val="0"/>
              </a:spcBef>
            </a:pPr>
            <a:r>
              <a:rPr lang="en-US" sz="2400" b="1" dirty="0">
                <a:latin typeface="Book Antiqua" panose="02040602050305030304" pitchFamily="18" charset="0"/>
              </a:rPr>
              <a:t>Interval</a:t>
            </a:r>
            <a:r>
              <a:rPr lang="en-US" sz="2400" dirty="0">
                <a:latin typeface="Book Antiqua" pitchFamily="18" charset="0"/>
              </a:rPr>
              <a:t> – where the partners live separately with their companions (Christ now in heaven waiting for His bride) – (</a:t>
            </a:r>
            <a:r>
              <a:rPr lang="en-US" sz="2400" b="1" dirty="0">
                <a:latin typeface="Book Antiqua" panose="02040602050305030304" pitchFamily="18" charset="0"/>
              </a:rPr>
              <a:t>Hebrews 10:12-13</a:t>
            </a:r>
            <a:r>
              <a:rPr lang="en-US" sz="2400" dirty="0">
                <a:latin typeface="Book Antiqua" pitchFamily="18" charset="0"/>
              </a:rPr>
              <a:t>) same as already married. Joseph/Mary (</a:t>
            </a:r>
            <a:r>
              <a:rPr lang="en-US" sz="2400" b="1" dirty="0">
                <a:latin typeface="Book Antiqua" panose="02040602050305030304" pitchFamily="18" charset="0"/>
              </a:rPr>
              <a:t>Matthew 1:18-25; Luke 1:26-27; 2:5-6</a:t>
            </a:r>
            <a:r>
              <a:rPr lang="en-US" sz="2400" dirty="0">
                <a:latin typeface="Book Antiqua" pitchFamily="18" charset="0"/>
              </a:rPr>
              <a:t>)</a:t>
            </a:r>
          </a:p>
          <a:p>
            <a:pPr>
              <a:spcBef>
                <a:spcPts val="0"/>
              </a:spcBef>
            </a:pPr>
            <a:r>
              <a:rPr lang="en-US" sz="2400" b="1" dirty="0">
                <a:latin typeface="Book Antiqua" panose="02040602050305030304" pitchFamily="18" charset="0"/>
              </a:rPr>
              <a:t>Wedding Supper</a:t>
            </a:r>
            <a:r>
              <a:rPr lang="en-US" sz="2400" dirty="0">
                <a:latin typeface="Book Antiqua" pitchFamily="18" charset="0"/>
              </a:rPr>
              <a:t> – final vows of marriage (Ephesians 5:23ff;</a:t>
            </a:r>
            <a:br>
              <a:rPr lang="en-US" sz="2400" dirty="0">
                <a:latin typeface="Book Antiqua" pitchFamily="18" charset="0"/>
              </a:rPr>
            </a:br>
            <a:r>
              <a:rPr lang="en-US" sz="2400" dirty="0">
                <a:latin typeface="Book Antiqua" pitchFamily="18" charset="0"/>
              </a:rPr>
              <a:t>1 Corinthians 15:24ff; </a:t>
            </a:r>
            <a:r>
              <a:rPr lang="en-US" sz="2200" dirty="0">
                <a:latin typeface="Book Antiqua" pitchFamily="18" charset="0"/>
              </a:rPr>
              <a:t>cf. Matthew 22; 25 – lasted a week or more)</a:t>
            </a:r>
          </a:p>
        </p:txBody>
      </p:sp>
      <p:sp>
        <p:nvSpPr>
          <p:cNvPr id="4" name="Rectangle 3">
            <a:extLst>
              <a:ext uri="{FF2B5EF4-FFF2-40B4-BE49-F238E27FC236}">
                <a16:creationId xmlns:a16="http://schemas.microsoft.com/office/drawing/2014/main" id="{B6BBC1B3-759B-4F1D-A406-E92AEDAC6EB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Revelation 19</a:t>
            </a:r>
          </a:p>
        </p:txBody>
      </p:sp>
    </p:spTree>
    <p:extLst>
      <p:ext uri="{BB962C8B-B14F-4D97-AF65-F5344CB8AC3E}">
        <p14:creationId xmlns:p14="http://schemas.microsoft.com/office/powerpoint/2010/main" val="2392690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2974</TotalTime>
  <Words>683</Words>
  <Application>Microsoft Office PowerPoint</Application>
  <PresentationFormat>On-screen Show (4:3)</PresentationFormat>
  <Paragraphs>65</Paragraphs>
  <Slides>9</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Book Antiqua</vt:lpstr>
      <vt:lpstr>Calibri</vt:lpstr>
      <vt:lpstr>Corbel</vt:lpstr>
      <vt:lpstr>Elephant</vt:lpstr>
      <vt:lpstr>OldCentury</vt:lpstr>
      <vt:lpstr>Times New Roman</vt:lpstr>
      <vt:lpstr>1_Office Theme</vt:lpstr>
      <vt:lpstr>Depth</vt:lpstr>
      <vt:lpstr>A Study Of  The Book Of Revelation</vt:lpstr>
      <vt:lpstr>Revelation 19:6</vt:lpstr>
      <vt:lpstr>Revelation 19:7</vt:lpstr>
      <vt:lpstr>Revelation 19:8</vt:lpstr>
      <vt:lpstr>Revelation 19:9</vt:lpstr>
      <vt:lpstr>Revelation 19:10</vt:lpstr>
      <vt:lpstr>Fourth Hallelujah</vt:lpstr>
      <vt:lpstr>Marriage of the Lamb</vt:lpstr>
      <vt:lpstr>Jewish Wedding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80</cp:revision>
  <cp:lastPrinted>2021-08-07T01:20:34Z</cp:lastPrinted>
  <dcterms:created xsi:type="dcterms:W3CDTF">2021-07-11T01:47:35Z</dcterms:created>
  <dcterms:modified xsi:type="dcterms:W3CDTF">2021-08-07T01:20:37Z</dcterms:modified>
</cp:coreProperties>
</file>